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3"/>
  </p:notesMasterIdLst>
  <p:sldIdLst>
    <p:sldId id="261" r:id="rId2"/>
  </p:sldIdLst>
  <p:sldSz cx="7775575" cy="10907713"/>
  <p:notesSz cx="6807200" cy="9939338"/>
  <p:defaultTextStyle>
    <a:defPPr>
      <a:defRPr lang="ja-JP"/>
    </a:defPPr>
    <a:lvl1pPr marL="0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35">
          <p15:clr>
            <a:srgbClr val="A4A3A4"/>
          </p15:clr>
        </p15:guide>
        <p15:guide id="2" pos="244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6D81"/>
    <a:srgbClr val="FFCCFF"/>
    <a:srgbClr val="A4D6C1"/>
    <a:srgbClr val="35B597"/>
    <a:srgbClr val="EEE7E9"/>
    <a:srgbClr val="595757"/>
    <a:srgbClr val="E40081"/>
    <a:srgbClr val="231815"/>
    <a:srgbClr val="221814"/>
    <a:srgbClr val="C23C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80" d="100"/>
          <a:sy n="80" d="100"/>
        </p:scale>
        <p:origin x="1482" y="60"/>
      </p:cViewPr>
      <p:guideLst>
        <p:guide orient="horz" pos="3435"/>
        <p:guide pos="24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9786" cy="498693"/>
          </a:xfrm>
          <a:prstGeom prst="rect">
            <a:avLst/>
          </a:prstGeom>
        </p:spPr>
        <p:txBody>
          <a:bodyPr vert="horz" lIns="91569" tIns="45785" rIns="91569" bIns="45785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41" y="0"/>
            <a:ext cx="2949786" cy="498693"/>
          </a:xfrm>
          <a:prstGeom prst="rect">
            <a:avLst/>
          </a:prstGeom>
        </p:spPr>
        <p:txBody>
          <a:bodyPr vert="horz" lIns="91569" tIns="45785" rIns="91569" bIns="45785" rtlCol="0"/>
          <a:lstStyle>
            <a:lvl1pPr algn="r">
              <a:defRPr sz="1100"/>
            </a:lvl1pPr>
          </a:lstStyle>
          <a:p>
            <a:fld id="{70F99883-74AE-4A2C-81B7-5B86A08198C0}" type="datetimeFigureOut">
              <a:rPr kumimoji="1" lang="ja-JP" altLang="en-US" smtClean="0"/>
              <a:t>2026/6/1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08213" y="1241425"/>
            <a:ext cx="239077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69" tIns="45785" rIns="91569" bIns="4578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569" tIns="45785" rIns="91569" bIns="4578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40649"/>
            <a:ext cx="2949786" cy="498692"/>
          </a:xfrm>
          <a:prstGeom prst="rect">
            <a:avLst/>
          </a:prstGeom>
        </p:spPr>
        <p:txBody>
          <a:bodyPr vert="horz" lIns="91569" tIns="45785" rIns="91569" bIns="45785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41" y="9440649"/>
            <a:ext cx="2949786" cy="498692"/>
          </a:xfrm>
          <a:prstGeom prst="rect">
            <a:avLst/>
          </a:prstGeom>
        </p:spPr>
        <p:txBody>
          <a:bodyPr vert="horz" lIns="91569" tIns="45785" rIns="91569" bIns="45785" rtlCol="0" anchor="b"/>
          <a:lstStyle>
            <a:lvl1pPr algn="r">
              <a:defRPr sz="1100"/>
            </a:lvl1pPr>
          </a:lstStyle>
          <a:p>
            <a:fld id="{ACD93CC5-A9B8-46A1-B8C3-70AA73E05D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785129"/>
            <a:ext cx="6609239" cy="3797500"/>
          </a:xfrm>
          <a:prstGeom prst="rect">
            <a:avLst/>
          </a:prstGeom>
        </p:spPr>
        <p:txBody>
          <a:bodyPr anchor="b"/>
          <a:lstStyle>
            <a:lvl1pPr algn="ctr"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729075"/>
            <a:ext cx="5831681" cy="263350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4A3B7E-DD21-4048-88F3-59665D8E8C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903F17-9641-4B84-A974-7D55D06F189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0892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988" y="2903538"/>
            <a:ext cx="6705600" cy="69215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94DBB-917B-4186-A703-7409F7CF8E5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2B72EE-4B45-425F-B500-026DA88CB77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652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4396" y="580735"/>
            <a:ext cx="1676608" cy="9243783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1" y="580735"/>
            <a:ext cx="4932630" cy="924378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4D20DD-EE55-4DDE-BB8B-8D151B9371C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60586A-009D-4946-86B1-6BEB0D580BF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806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2877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988" y="2903538"/>
            <a:ext cx="6705600" cy="69215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E7DE13-46BE-4B37-9FBB-8FA2A87D722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FC707-0A99-4B85-9C38-B64E72987C1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207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522" y="2719357"/>
            <a:ext cx="6706433" cy="4537305"/>
          </a:xfrm>
          <a:prstGeom prst="rect">
            <a:avLst/>
          </a:prstGeom>
        </p:spPr>
        <p:txBody>
          <a:bodyPr anchor="b"/>
          <a:lstStyle>
            <a:lvl1pPr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522" y="7299586"/>
            <a:ext cx="6706433" cy="23860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41">
                <a:solidFill>
                  <a:schemeClr val="tx1"/>
                </a:solidFill>
              </a:defRPr>
            </a:lvl1pPr>
            <a:lvl2pPr marL="388757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2pPr>
            <a:lvl3pPr marL="777514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3pPr>
            <a:lvl4pPr marL="1166271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5029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78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2543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13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1005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4D596-71CB-401C-BE2A-FF96587D8E9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CCBC2-8C21-4C9A-A2A0-C4F7CFD13B6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403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71" y="2903673"/>
            <a:ext cx="3304619" cy="69208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6385" y="2903673"/>
            <a:ext cx="3304619" cy="69208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FDC24-657B-46BD-9F76-F6EB56EE60B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8B99DA-1B7B-4D03-B44C-EA0B6BFD2A8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169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580737"/>
            <a:ext cx="6706433" cy="210832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584" y="2673905"/>
            <a:ext cx="3289432" cy="13104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584" y="3984345"/>
            <a:ext cx="3289432" cy="58603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6385" y="2673905"/>
            <a:ext cx="3305632" cy="13104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6385" y="3984345"/>
            <a:ext cx="3305632" cy="58603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244564-11C5-49CA-A6C6-0EFA5B9EEF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FB411-F8C4-4E71-AA2F-EFB8BA58573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28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988" y="581025"/>
            <a:ext cx="6705600" cy="21082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C5F0A-E814-4F5B-8509-4826EF6EAFA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C3135D-753B-4641-9B40-F5C756AB03B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906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49F838-D727-4C3D-981F-C91357BA972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37CFDE-7B0F-4037-894D-A6CABA6358C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6309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  <a:prstGeom prst="rect">
            <a:avLst/>
          </a:prstGeo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632" y="1570511"/>
            <a:ext cx="3936385" cy="7751546"/>
          </a:xfrm>
          <a:prstGeom prst="rect">
            <a:avLst/>
          </a:prstGeo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78700-CC02-43A7-8D67-617F0C9B34C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CBD56-090A-4AA6-BB18-0A87B6BE424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046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  <a:prstGeom prst="rect">
            <a:avLst/>
          </a:prstGeo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5632" y="1570511"/>
            <a:ext cx="3936385" cy="7751546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721"/>
            </a:lvl1pPr>
            <a:lvl2pPr marL="388757" indent="0">
              <a:buNone/>
              <a:defRPr sz="2381"/>
            </a:lvl2pPr>
            <a:lvl3pPr marL="777514" indent="0">
              <a:buNone/>
              <a:defRPr sz="2041"/>
            </a:lvl3pPr>
            <a:lvl4pPr marL="1166271" indent="0">
              <a:buNone/>
              <a:defRPr sz="1701"/>
            </a:lvl4pPr>
            <a:lvl5pPr marL="1555029" indent="0">
              <a:buNone/>
              <a:defRPr sz="1701"/>
            </a:lvl5pPr>
            <a:lvl6pPr marL="1943786" indent="0">
              <a:buNone/>
              <a:defRPr sz="1701"/>
            </a:lvl6pPr>
            <a:lvl7pPr marL="2332543" indent="0">
              <a:buNone/>
              <a:defRPr sz="1701"/>
            </a:lvl7pPr>
            <a:lvl8pPr marL="2721300" indent="0">
              <a:buNone/>
              <a:defRPr sz="1701"/>
            </a:lvl8pPr>
            <a:lvl9pPr marL="3110057" indent="0">
              <a:buNone/>
              <a:defRPr sz="1701"/>
            </a:lvl9pPr>
          </a:lstStyle>
          <a:p>
            <a:pPr lvl="0"/>
            <a:r>
              <a:rPr lang="ja-JP" altLang="en-US" noProof="0"/>
              <a:t>図を追加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34988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CF08AA-2110-42CD-8773-E3A4EF59A3C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925" y="10109200"/>
            <a:ext cx="26257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91163" y="10109200"/>
            <a:ext cx="1749425" cy="581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69A334-02AD-4810-8742-6DB93C5EA25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634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746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txStyles>
    <p:titleStyle>
      <a:lvl1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2pPr>
      <a:lvl3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3pPr>
      <a:lvl4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4pPr>
      <a:lvl5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5pPr>
      <a:lvl6pPr marL="4572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6pPr>
      <a:lvl7pPr marL="9144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7pPr>
      <a:lvl8pPr marL="13716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8pPr>
      <a:lvl9pPr marL="18288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9pPr>
    </p:titleStyle>
    <p:bodyStyle>
      <a:lvl1pPr marL="193675" indent="-193675" algn="l" defTabSz="776288" rtl="0" fontAlgn="base">
        <a:lnSpc>
          <a:spcPct val="90000"/>
        </a:lnSpc>
        <a:spcBef>
          <a:spcPts val="850"/>
        </a:spcBef>
        <a:spcAft>
          <a:spcPct val="0"/>
        </a:spcAft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48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4783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7" name="Picture 2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172" y="-287"/>
            <a:ext cx="7783747" cy="109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246" y="6134776"/>
            <a:ext cx="6421251" cy="16720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TextBox 24"/>
          <p:cNvSpPr txBox="1"/>
          <p:nvPr/>
        </p:nvSpPr>
        <p:spPr>
          <a:xfrm>
            <a:off x="1101560" y="4498943"/>
            <a:ext cx="5587112" cy="12357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100"/>
              </a:lnSpc>
            </a:pPr>
            <a:r>
              <a:rPr lang="ja-JP" altLang="en-US" sz="1800" b="1" dirty="0"/>
              <a:t>　「フリウェル配合錠ＵＬＤ」　</a:t>
            </a:r>
            <a:r>
              <a:rPr lang="ja-JP" altLang="en-US" sz="1800" dirty="0"/>
              <a:t>周期投与・超低用量ピル</a:t>
            </a:r>
          </a:p>
          <a:p>
            <a:pPr>
              <a:lnSpc>
                <a:spcPts val="3100"/>
              </a:lnSpc>
            </a:pPr>
            <a:r>
              <a:rPr lang="ja-JP" altLang="en-US" sz="1800" dirty="0"/>
              <a:t>　</a:t>
            </a:r>
            <a:r>
              <a:rPr lang="ja-JP" altLang="en-US" sz="1800" b="1" dirty="0"/>
              <a:t>「ルナベル配合錠ＬＤ」　</a:t>
            </a:r>
            <a:r>
              <a:rPr lang="ja-JP" altLang="en-US" sz="1800" dirty="0"/>
              <a:t>周期投与・低用量ピル</a:t>
            </a:r>
          </a:p>
          <a:p>
            <a:pPr>
              <a:lnSpc>
                <a:spcPts val="3100"/>
              </a:lnSpc>
            </a:pPr>
            <a:r>
              <a:rPr lang="ja-JP" altLang="en-US" sz="1800" dirty="0"/>
              <a:t>　</a:t>
            </a:r>
            <a:r>
              <a:rPr lang="ja-JP" altLang="en-US" sz="1800" b="1" dirty="0"/>
              <a:t>「ヤーズフレックス配合錠」　</a:t>
            </a:r>
            <a:r>
              <a:rPr lang="ja-JP" altLang="en-US" sz="1800" dirty="0"/>
              <a:t>長期投与・超低用量ピル</a:t>
            </a:r>
            <a:endParaRPr lang="en-US" altLang="ja-JP" sz="1800" dirty="0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314" b="-31027"/>
          <a:stretch/>
        </p:blipFill>
        <p:spPr bwMode="auto">
          <a:xfrm>
            <a:off x="637791" y="2990155"/>
            <a:ext cx="638780" cy="344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" name="Picture 9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314" b="-21362"/>
          <a:stretch/>
        </p:blipFill>
        <p:spPr bwMode="auto">
          <a:xfrm>
            <a:off x="6457866" y="2994822"/>
            <a:ext cx="638780" cy="3189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2716" y="3756615"/>
            <a:ext cx="4568065" cy="43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1687394" y="3752572"/>
            <a:ext cx="42987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ja-JP" altLang="en-US" sz="2000" dirty="0">
                <a:solidFill>
                  <a:schemeClr val="bg1"/>
                </a:solidFill>
                <a:latin typeface="HGPSoeiKakugothicUB" pitchFamily="34" charset="-128"/>
                <a:ea typeface="HGPSoeiKakugothicUB" pitchFamily="34" charset="-128"/>
              </a:rPr>
              <a:t>お薬は３種類ご用意しております</a:t>
            </a:r>
            <a:endParaRPr lang="zh-CN" altLang="en-US" sz="2000" dirty="0">
              <a:solidFill>
                <a:schemeClr val="bg1"/>
              </a:solidFill>
              <a:latin typeface="HGPSoeiKakugothicUB" pitchFamily="34" charset="-128"/>
              <a:ea typeface="HGPSoeiKakugothicUB" pitchFamily="34" charset="-128"/>
            </a:endParaRPr>
          </a:p>
        </p:txBody>
      </p: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3045" y="6300035"/>
            <a:ext cx="1353600" cy="135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5353605" y="6582246"/>
            <a:ext cx="1056700" cy="77713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050" dirty="0">
                <a:solidFill>
                  <a:schemeClr val="bg1"/>
                </a:solidFill>
                <a:latin typeface="+mj-ea"/>
                <a:ea typeface="+mj-ea"/>
              </a:rPr>
              <a:t>診察料・お薬代</a:t>
            </a:r>
          </a:p>
          <a:p>
            <a:pPr algn="ctr"/>
            <a:r>
              <a:rPr lang="ja-JP" altLang="en-US" sz="3400" dirty="0">
                <a:solidFill>
                  <a:schemeClr val="bg1"/>
                </a:solidFill>
                <a:latin typeface="+mj-ea"/>
                <a:ea typeface="+mj-ea"/>
              </a:rPr>
              <a:t>無料</a:t>
            </a:r>
            <a:endParaRPr lang="zh-CN" altLang="en-US" sz="3400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869569" y="6373858"/>
            <a:ext cx="27831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火曜日　小野医師（女性医師）</a:t>
            </a:r>
            <a:endParaRPr lang="en-US" altLang="ja-JP" sz="1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6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金曜日　宮川所長</a:t>
            </a:r>
            <a:endParaRPr lang="en-US" altLang="ja-JP" sz="16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1120853" y="6512356"/>
            <a:ext cx="6639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400" b="1" dirty="0">
                <a:solidFill>
                  <a:srgbClr val="35B597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曜　日</a:t>
            </a:r>
            <a:endParaRPr lang="zh-CN" altLang="en-US" sz="1400" b="1" dirty="0">
              <a:solidFill>
                <a:srgbClr val="35B597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560" y="4664280"/>
            <a:ext cx="142757" cy="93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5" name="Picture 21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156" y="8069511"/>
            <a:ext cx="6105429" cy="470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TextBox 26"/>
          <p:cNvSpPr txBox="1"/>
          <p:nvPr/>
        </p:nvSpPr>
        <p:spPr>
          <a:xfrm>
            <a:off x="931937" y="8124183"/>
            <a:ext cx="57358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800" dirty="0">
                <a:solidFill>
                  <a:srgbClr val="35B597"/>
                </a:solidFill>
              </a:rPr>
              <a:t>相談だけでも構いません、ぜひお気軽にお問合せください</a:t>
            </a:r>
            <a:endParaRPr lang="zh-CN" altLang="en-US" sz="1800" dirty="0">
              <a:solidFill>
                <a:srgbClr val="35B597"/>
              </a:solidFill>
            </a:endParaRPr>
          </a:p>
        </p:txBody>
      </p:sp>
      <p:pic>
        <p:nvPicPr>
          <p:cNvPr id="1048" name="Picture 24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116" y="8788726"/>
            <a:ext cx="6120000" cy="757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49" name="Picture 25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398" y="9236393"/>
            <a:ext cx="936000" cy="177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8" name="Picture 25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398" y="9937433"/>
            <a:ext cx="936000" cy="177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961694" y="9321498"/>
            <a:ext cx="93248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お問合せ</a:t>
            </a:r>
            <a:endParaRPr lang="zh-CN" altLang="en-US" sz="1400" dirty="0"/>
          </a:p>
        </p:txBody>
      </p:sp>
      <p:pic>
        <p:nvPicPr>
          <p:cNvPr id="1050" name="Picture 26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48" y="9158651"/>
            <a:ext cx="329063" cy="18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2" name="Picture 26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48" y="9492873"/>
            <a:ext cx="329063" cy="18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TextBox 29"/>
          <p:cNvSpPr txBox="1"/>
          <p:nvPr/>
        </p:nvSpPr>
        <p:spPr>
          <a:xfrm>
            <a:off x="2696870" y="9005779"/>
            <a:ext cx="1992853" cy="4523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339" dirty="0">
                <a:latin typeface="MS PGothic" pitchFamily="34" charset="-128"/>
                <a:ea typeface="MS PGothic" pitchFamily="34" charset="-128"/>
              </a:rPr>
              <a:t>03-3212-7776</a:t>
            </a:r>
            <a:endParaRPr lang="zh-CN" altLang="en-US" sz="1200" dirty="0">
              <a:latin typeface="MS PGothic" pitchFamily="34" charset="-128"/>
              <a:ea typeface="MS PGothic" pitchFamily="34" charset="-128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691666" y="9374349"/>
            <a:ext cx="25859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800" i="0" dirty="0">
                <a:effectLst/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tohoclinic@toho-kenpo.jp</a:t>
            </a:r>
            <a:endParaRPr lang="zh-CN" altLang="en-US" sz="2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218918" y="9112668"/>
            <a:ext cx="428322" cy="2385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50" dirty="0">
                <a:solidFill>
                  <a:schemeClr val="bg1"/>
                </a:solidFill>
                <a:latin typeface="MS PGothic" pitchFamily="34" charset="-128"/>
                <a:ea typeface="MS PGothic" pitchFamily="34" charset="-128"/>
              </a:rPr>
              <a:t>電話</a:t>
            </a:r>
            <a:endParaRPr lang="zh-CN" altLang="en-US" sz="950" dirty="0">
              <a:solidFill>
                <a:schemeClr val="bg1"/>
              </a:solidFill>
              <a:latin typeface="MS PGothic" pitchFamily="34" charset="-128"/>
              <a:ea typeface="MS PGothic" pitchFamily="34" charset="-128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2241360" y="9442740"/>
            <a:ext cx="405880" cy="2385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50" dirty="0">
                <a:solidFill>
                  <a:schemeClr val="bg1"/>
                </a:solidFill>
                <a:latin typeface="MS PGothic" pitchFamily="34" charset="-128"/>
                <a:ea typeface="MS PGothic" pitchFamily="34" charset="-128"/>
              </a:rPr>
              <a:t>ﾒｰﾙ</a:t>
            </a:r>
            <a:endParaRPr lang="zh-CN" altLang="en-US" sz="950" dirty="0">
              <a:solidFill>
                <a:schemeClr val="bg1"/>
              </a:solidFill>
              <a:latin typeface="MS PGothic" pitchFamily="34" charset="-128"/>
              <a:ea typeface="MS PGothic" pitchFamily="34" charset="-12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0115" y="932572"/>
            <a:ext cx="4719742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3200" dirty="0">
                <a:ln w="19050">
                  <a:noFill/>
                  <a:prstDash val="solid"/>
                </a:ln>
                <a:solidFill>
                  <a:srgbClr val="EC6D81"/>
                </a:solidFill>
                <a:latin typeface="HGPSoeiKakugothicUB" pitchFamily="34" charset="-128"/>
                <a:ea typeface="HGPSoeiKakugothicUB" pitchFamily="34" charset="-128"/>
              </a:rPr>
              <a:t>東 宝 診 療 所</a:t>
            </a:r>
          </a:p>
        </p:txBody>
      </p:sp>
      <p:sp>
        <p:nvSpPr>
          <p:cNvPr id="66" name="Rectangle 65"/>
          <p:cNvSpPr/>
          <p:nvPr/>
        </p:nvSpPr>
        <p:spPr>
          <a:xfrm>
            <a:off x="1166839" y="1607235"/>
            <a:ext cx="5343129" cy="180850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lnSpc>
                <a:spcPts val="7300"/>
              </a:lnSpc>
            </a:pPr>
            <a:r>
              <a:rPr lang="ja-JP" altLang="en-US" sz="6200" b="1" dirty="0">
                <a:ln w="19050">
                  <a:noFill/>
                  <a:prstDash val="solid"/>
                </a:ln>
                <a:solidFill>
                  <a:srgbClr val="35B597"/>
                </a:solidFill>
                <a:latin typeface="HGPSoeiKakugothicUB" pitchFamily="34" charset="-128"/>
                <a:ea typeface="HGPSoeiKakugothicUB" pitchFamily="34" charset="-128"/>
              </a:rPr>
              <a:t>「ピル外来」</a:t>
            </a:r>
            <a:endParaRPr lang="en-US" altLang="ja-JP" sz="4600" b="1" dirty="0">
              <a:ln w="19050">
                <a:noFill/>
                <a:prstDash val="solid"/>
              </a:ln>
              <a:solidFill>
                <a:srgbClr val="595757"/>
              </a:solidFill>
              <a:latin typeface="HGPSoeiKakugothicUB" pitchFamily="34" charset="-128"/>
              <a:ea typeface="HGPSoeiKakugothicUB" pitchFamily="34" charset="-128"/>
            </a:endParaRPr>
          </a:p>
          <a:p>
            <a:pPr algn="ctr">
              <a:lnSpc>
                <a:spcPts val="7300"/>
              </a:lnSpc>
            </a:pPr>
            <a:r>
              <a:rPr lang="ja-JP" altLang="en-US" sz="3600" dirty="0">
                <a:ln w="19050">
                  <a:noFill/>
                  <a:prstDash val="solid"/>
                </a:ln>
                <a:solidFill>
                  <a:srgbClr val="595757"/>
                </a:solidFill>
                <a:latin typeface="HGPSoeiKakugothicUB" pitchFamily="34" charset="-128"/>
                <a:ea typeface="HGPSoeiKakugothicUB" pitchFamily="34" charset="-128"/>
              </a:rPr>
              <a:t>お 薬 と 受 診 の ご 案 内</a:t>
            </a:r>
            <a:endParaRPr lang="zh-CN" altLang="en-US" sz="3600" dirty="0">
              <a:ln w="19050">
                <a:noFill/>
                <a:prstDash val="solid"/>
              </a:ln>
              <a:solidFill>
                <a:srgbClr val="595757"/>
              </a:solidFill>
              <a:latin typeface="HGPSoeiKakugothicUB" pitchFamily="34" charset="-128"/>
              <a:ea typeface="HGPSoeiKakugothicUB" pitchFamily="34" charset="-128"/>
            </a:endParaRPr>
          </a:p>
        </p:txBody>
      </p:sp>
      <p:sp>
        <p:nvSpPr>
          <p:cNvPr id="7" name="TextBox 27">
            <a:extLst>
              <a:ext uri="{FF2B5EF4-FFF2-40B4-BE49-F238E27FC236}">
                <a16:creationId xmlns:a16="http://schemas.microsoft.com/office/drawing/2014/main" id="{92F1D841-B9EA-0BBA-5000-3BE85C490460}"/>
              </a:ext>
            </a:extLst>
          </p:cNvPr>
          <p:cNvSpPr txBox="1"/>
          <p:nvPr/>
        </p:nvSpPr>
        <p:spPr>
          <a:xfrm>
            <a:off x="690736" y="9517867"/>
            <a:ext cx="14670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>
                <a:solidFill>
                  <a:srgbClr val="35B597"/>
                </a:solidFill>
              </a:rPr>
              <a:t>東宝診療所</a:t>
            </a:r>
          </a:p>
        </p:txBody>
      </p:sp>
      <p:pic>
        <p:nvPicPr>
          <p:cNvPr id="2" name="Picture 11">
            <a:extLst>
              <a:ext uri="{FF2B5EF4-FFF2-40B4-BE49-F238E27FC236}">
                <a16:creationId xmlns:a16="http://schemas.microsoft.com/office/drawing/2014/main" id="{5A4D8E2F-0678-403A-784B-C07D4F3D2D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duotone>
              <a:prstClr val="black"/>
              <a:srgbClr val="EC6D81">
                <a:tint val="45000"/>
                <a:satMod val="400000"/>
              </a:srgbClr>
            </a:duotone>
            <a:lum bright="20000" contras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246" y="558503"/>
            <a:ext cx="1353600" cy="135360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3" name="TextBox 18">
            <a:extLst>
              <a:ext uri="{FF2B5EF4-FFF2-40B4-BE49-F238E27FC236}">
                <a16:creationId xmlns:a16="http://schemas.microsoft.com/office/drawing/2014/main" id="{27C297BE-10D3-05CA-CDC5-9040FBCF2DC8}"/>
              </a:ext>
            </a:extLst>
          </p:cNvPr>
          <p:cNvSpPr txBox="1"/>
          <p:nvPr/>
        </p:nvSpPr>
        <p:spPr>
          <a:xfrm>
            <a:off x="512474" y="1022230"/>
            <a:ext cx="15071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0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2026</a:t>
            </a:r>
            <a:r>
              <a:rPr lang="ja-JP" altLang="en-US" sz="20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年</a:t>
            </a:r>
            <a:r>
              <a:rPr lang="en-US" altLang="ja-JP" sz="20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6</a:t>
            </a:r>
            <a:r>
              <a:rPr lang="ja-JP" altLang="en-US" sz="2000" dirty="0">
                <a:solidFill>
                  <a:schemeClr val="bg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月</a:t>
            </a:r>
            <a:endParaRPr lang="en-US" altLang="ja-JP" sz="2000" dirty="0">
              <a:solidFill>
                <a:schemeClr val="bg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9" name="TextBox 55">
            <a:extLst>
              <a:ext uri="{FF2B5EF4-FFF2-40B4-BE49-F238E27FC236}">
                <a16:creationId xmlns:a16="http://schemas.microsoft.com/office/drawing/2014/main" id="{22828562-52C1-6DB0-04DC-EDC3851B0528}"/>
              </a:ext>
            </a:extLst>
          </p:cNvPr>
          <p:cNvSpPr txBox="1"/>
          <p:nvPr/>
        </p:nvSpPr>
        <p:spPr>
          <a:xfrm>
            <a:off x="1130208" y="7101852"/>
            <a:ext cx="6639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400" b="1" dirty="0">
                <a:solidFill>
                  <a:srgbClr val="35B597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時　間</a:t>
            </a:r>
            <a:endParaRPr lang="zh-CN" altLang="en-US" sz="1400" b="1" dirty="0">
              <a:solidFill>
                <a:srgbClr val="35B597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0" name="TextBox 23">
            <a:extLst>
              <a:ext uri="{FF2B5EF4-FFF2-40B4-BE49-F238E27FC236}">
                <a16:creationId xmlns:a16="http://schemas.microsoft.com/office/drawing/2014/main" id="{2C6535EE-FD71-6F1F-17E6-61CBDAA6F519}"/>
              </a:ext>
            </a:extLst>
          </p:cNvPr>
          <p:cNvSpPr txBox="1"/>
          <p:nvPr/>
        </p:nvSpPr>
        <p:spPr>
          <a:xfrm>
            <a:off x="1869569" y="6982063"/>
            <a:ext cx="3235181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10</a:t>
            </a:r>
            <a:r>
              <a:rPr lang="ja-JP" altLang="en-US" sz="1600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：</a:t>
            </a:r>
            <a:r>
              <a:rPr lang="en-US" altLang="ja-JP" sz="1600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30</a:t>
            </a:r>
            <a:r>
              <a:rPr lang="ja-JP" altLang="en-US" sz="1600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∼</a:t>
            </a:r>
            <a:r>
              <a:rPr lang="en-US" altLang="ja-JP" sz="1600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12</a:t>
            </a:r>
            <a:r>
              <a:rPr lang="ja-JP" altLang="en-US" sz="1600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：</a:t>
            </a:r>
            <a:r>
              <a:rPr lang="en-US" altLang="ja-JP" sz="1600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30</a:t>
            </a:r>
            <a:r>
              <a:rPr lang="ja-JP" altLang="en-US" sz="1600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、</a:t>
            </a:r>
            <a:r>
              <a:rPr lang="en-US" altLang="ja-JP" sz="1600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13</a:t>
            </a:r>
            <a:r>
              <a:rPr lang="ja-JP" altLang="en-US" sz="1600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：</a:t>
            </a:r>
            <a:r>
              <a:rPr lang="en-US" altLang="ja-JP" sz="1600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30</a:t>
            </a:r>
            <a:r>
              <a:rPr lang="ja-JP" altLang="en-US" sz="1600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∼</a:t>
            </a:r>
            <a:r>
              <a:rPr lang="en-US" altLang="ja-JP" sz="1600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16</a:t>
            </a:r>
            <a:r>
              <a:rPr lang="ja-JP" altLang="en-US" sz="1600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：</a:t>
            </a:r>
            <a:r>
              <a:rPr lang="en-US" altLang="ja-JP" sz="1600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00</a:t>
            </a:r>
          </a:p>
          <a:p>
            <a:r>
              <a:rPr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問診票の記入や計測がございます</a:t>
            </a:r>
            <a:endParaRPr lang="en-US" altLang="ja-JP" sz="11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r>
              <a:rPr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それぞれ</a:t>
            </a:r>
            <a:r>
              <a:rPr lang="en-US" altLang="ja-JP" sz="1100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12</a:t>
            </a:r>
            <a:r>
              <a:rPr lang="ja-JP" altLang="en-US" sz="1100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：</a:t>
            </a:r>
            <a:r>
              <a:rPr lang="en-US" altLang="ja-JP" sz="1100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00</a:t>
            </a:r>
            <a:r>
              <a:rPr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、または、</a:t>
            </a:r>
            <a:r>
              <a:rPr lang="en-US" altLang="ja-JP" sz="1100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15</a:t>
            </a:r>
            <a:r>
              <a:rPr lang="ja-JP" altLang="en-US" sz="1100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：</a:t>
            </a:r>
            <a:r>
              <a:rPr lang="en-US" altLang="ja-JP" sz="1100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30</a:t>
            </a:r>
            <a:r>
              <a:rPr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までにお越しください</a:t>
            </a:r>
            <a:endParaRPr lang="en-US" altLang="ja-JP" sz="11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pic>
        <p:nvPicPr>
          <p:cNvPr id="14" name="Picture 26">
            <a:extLst>
              <a:ext uri="{FF2B5EF4-FFF2-40B4-BE49-F238E27FC236}">
                <a16:creationId xmlns:a16="http://schemas.microsoft.com/office/drawing/2014/main" id="{9BE335BE-27AF-09C7-6A08-387D2C631A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47" y="9844391"/>
            <a:ext cx="329063" cy="18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Box 87">
            <a:extLst>
              <a:ext uri="{FF2B5EF4-FFF2-40B4-BE49-F238E27FC236}">
                <a16:creationId xmlns:a16="http://schemas.microsoft.com/office/drawing/2014/main" id="{D4E819C9-3223-E2B2-06E3-2880359C9E2A}"/>
              </a:ext>
            </a:extLst>
          </p:cNvPr>
          <p:cNvSpPr txBox="1"/>
          <p:nvPr/>
        </p:nvSpPr>
        <p:spPr>
          <a:xfrm>
            <a:off x="2217849" y="9794485"/>
            <a:ext cx="428322" cy="2385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50" dirty="0">
                <a:solidFill>
                  <a:schemeClr val="bg1"/>
                </a:solidFill>
                <a:latin typeface="MS PGothic" pitchFamily="34" charset="-128"/>
                <a:ea typeface="MS PGothic" pitchFamily="34" charset="-128"/>
              </a:rPr>
              <a:t>住所</a:t>
            </a:r>
            <a:endParaRPr lang="zh-CN" altLang="en-US" sz="950" dirty="0">
              <a:solidFill>
                <a:schemeClr val="bg1"/>
              </a:solidFill>
              <a:latin typeface="MS PGothic" pitchFamily="34" charset="-128"/>
              <a:ea typeface="MS PGothic" pitchFamily="34" charset="-128"/>
            </a:endParaRPr>
          </a:p>
        </p:txBody>
      </p:sp>
      <p:sp>
        <p:nvSpPr>
          <p:cNvPr id="16" name="TextBox 32">
            <a:extLst>
              <a:ext uri="{FF2B5EF4-FFF2-40B4-BE49-F238E27FC236}">
                <a16:creationId xmlns:a16="http://schemas.microsoft.com/office/drawing/2014/main" id="{145A8A80-2D9F-6A33-BAF1-4D1D0D741222}"/>
              </a:ext>
            </a:extLst>
          </p:cNvPr>
          <p:cNvSpPr txBox="1"/>
          <p:nvPr/>
        </p:nvSpPr>
        <p:spPr>
          <a:xfrm>
            <a:off x="2691666" y="9759859"/>
            <a:ext cx="44983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東京都千代田区有楽町</a:t>
            </a:r>
            <a:r>
              <a:rPr lang="en-US" altLang="ja-JP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1-7-1</a:t>
            </a:r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有楽町電気ビル北館</a:t>
            </a:r>
            <a:r>
              <a:rPr lang="en-US" altLang="ja-JP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</a:t>
            </a:r>
            <a:r>
              <a:rPr lang="ja-JP" altLang="en-US" sz="1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階</a:t>
            </a:r>
            <a:endParaRPr lang="zh-CN" altLang="en-US" sz="1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79290052"/>
      </p:ext>
    </p:extLst>
  </p:cSld>
  <p:clrMapOvr>
    <a:masterClrMapping/>
  </p:clrMapOvr>
</p:sld>
</file>

<file path=ppt/theme/theme1.xml><?xml version="1.0" encoding="utf-8"?>
<a:theme xmlns:a="http://schemas.openxmlformats.org/drawingml/2006/main" name="1_ガイド入りテンプレートサンプル20130531三木さん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5.potx" id="{3F8E5C06-014F-4A13-A3C7-E133BECAFD1E}" vid="{BD152B00-4CFD-4022-8208-530F7579D79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51</Template>
  <TotalTime>0</TotalTime>
  <Words>151</Words>
  <Application>Microsoft Office PowerPoint</Application>
  <PresentationFormat>ユーザー設定</PresentationFormat>
  <Paragraphs>26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HGPｺﾞｼｯｸM</vt:lpstr>
      <vt:lpstr>HGPSoeiKakugothicUB</vt:lpstr>
      <vt:lpstr>HGS創英角ｺﾞｼｯｸUB</vt:lpstr>
      <vt:lpstr>MS PGothic</vt:lpstr>
      <vt:lpstr>MS PGothic</vt:lpstr>
      <vt:lpstr>Arial</vt:lpstr>
      <vt:lpstr>Calibri</vt:lpstr>
      <vt:lpstr>Calibri Light</vt:lpstr>
      <vt:lpstr>1_ガイド入りテンプレートサンプル20130531三木さん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taguchi</dc:creator>
  <cp:lastModifiedBy>taguchi</cp:lastModifiedBy>
  <cp:revision>3</cp:revision>
  <dcterms:created xsi:type="dcterms:W3CDTF">2016-07-29T12:48:25Z</dcterms:created>
  <dcterms:modified xsi:type="dcterms:W3CDTF">2026-06-01T07:24:55Z</dcterms:modified>
</cp:coreProperties>
</file>